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814" r:id="rId5"/>
    <p:sldMasterId id="2147483835" r:id="rId6"/>
    <p:sldMasterId id="2147483828" r:id="rId7"/>
    <p:sldMasterId id="2147483833" r:id="rId8"/>
    <p:sldMasterId id="2147483845" r:id="rId9"/>
  </p:sldMasterIdLst>
  <p:notesMasterIdLst>
    <p:notesMasterId r:id="rId24"/>
  </p:notesMasterIdLst>
  <p:handoutMasterIdLst>
    <p:handoutMasterId r:id="rId25"/>
  </p:handoutMasterIdLst>
  <p:sldIdLst>
    <p:sldId id="523" r:id="rId10"/>
    <p:sldId id="500" r:id="rId11"/>
    <p:sldId id="512" r:id="rId12"/>
    <p:sldId id="504" r:id="rId13"/>
    <p:sldId id="505" r:id="rId14"/>
    <p:sldId id="510" r:id="rId15"/>
    <p:sldId id="511" r:id="rId16"/>
    <p:sldId id="513" r:id="rId17"/>
    <p:sldId id="514" r:id="rId18"/>
    <p:sldId id="521" r:id="rId19"/>
    <p:sldId id="522" r:id="rId20"/>
    <p:sldId id="517" r:id="rId21"/>
    <p:sldId id="518" r:id="rId22"/>
    <p:sldId id="520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 userDrawn="1">
          <p15:clr>
            <a:srgbClr val="A4A3A4"/>
          </p15:clr>
        </p15:guide>
        <p15:guide id="2" orient="horz" pos="2436" userDrawn="1">
          <p15:clr>
            <a:srgbClr val="A4A3A4"/>
          </p15:clr>
        </p15:guide>
        <p15:guide id="3" orient="horz" pos="1692" userDrawn="1">
          <p15:clr>
            <a:srgbClr val="A4A3A4"/>
          </p15:clr>
        </p15:guide>
        <p15:guide id="4" orient="horz" pos="2028" userDrawn="1">
          <p15:clr>
            <a:srgbClr val="A4A3A4"/>
          </p15:clr>
        </p15:guide>
        <p15:guide id="5" pos="2880">
          <p15:clr>
            <a:srgbClr val="A4A3A4"/>
          </p15:clr>
        </p15:guide>
        <p15:guide id="6" pos="2332">
          <p15:clr>
            <a:srgbClr val="A4A3A4"/>
          </p15:clr>
        </p15:guide>
        <p15:guide id="7" pos="5432">
          <p15:clr>
            <a:srgbClr val="A4A3A4"/>
          </p15:clr>
        </p15:guide>
        <p15:guide id="8" pos="3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itza Ruddy" initials="" lastIdx="3" clrIdx="0"/>
  <p:cmAuthor id="1" name="Assis, Alexandre" initials="AA" lastIdx="1" clrIdx="1">
    <p:extLst>
      <p:ext uri="{19B8F6BF-5375-455C-9EA6-DF929625EA0E}">
        <p15:presenceInfo xmlns:p15="http://schemas.microsoft.com/office/powerpoint/2012/main" userId="S-1-5-21-2129867641-919698055-327642922-31078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F34"/>
    <a:srgbClr val="23343A"/>
    <a:srgbClr val="58676D"/>
    <a:srgbClr val="000000"/>
    <a:srgbClr val="19272C"/>
    <a:srgbClr val="D8D8D8"/>
    <a:srgbClr val="3B2256"/>
    <a:srgbClr val="6D0404"/>
    <a:srgbClr val="0A3127"/>
    <a:srgbClr val="3149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87" autoAdjust="0"/>
    <p:restoredTop sz="88513" autoAdjust="0"/>
  </p:normalViewPr>
  <p:slideViewPr>
    <p:cSldViewPr snapToGrid="0">
      <p:cViewPr>
        <p:scale>
          <a:sx n="70" d="100"/>
          <a:sy n="70" d="100"/>
        </p:scale>
        <p:origin x="1018" y="571"/>
      </p:cViewPr>
      <p:guideLst>
        <p:guide orient="horz" pos="708"/>
        <p:guide orient="horz" pos="2436"/>
        <p:guide orient="horz" pos="1692"/>
        <p:guide orient="horz" pos="2028"/>
        <p:guide pos="2880"/>
        <p:guide pos="2332"/>
        <p:guide pos="5432"/>
        <p:guide pos="3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notesViewPr>
    <p:cSldViewPr snapToGrid="0" showGuides="1">
      <p:cViewPr varScale="1">
        <p:scale>
          <a:sx n="78" d="100"/>
          <a:sy n="78" d="100"/>
        </p:scale>
        <p:origin x="-121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9E9D8-FB85-48D9-9BE0-E471BB1EFF5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007127" y="158496"/>
            <a:ext cx="485113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1412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jpg>
</file>

<file path=ppt/media/image20.jpe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BE09F-839A-4E46-AA96-6B1F206C89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065929" y="146304"/>
            <a:ext cx="426311" cy="35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58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976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50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32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240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167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71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4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776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705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39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01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18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656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21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206601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308644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276559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2700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167560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173088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368156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lIns="274320" tIns="365760" rIns="91440" bIns="1280160" anchor="t" anchorCtr="0"/>
          <a:lstStyle>
            <a:lvl1pPr algn="l">
              <a:buNone/>
              <a:defRPr/>
            </a:lvl1pPr>
          </a:lstStyle>
          <a:p>
            <a:r>
              <a:rPr lang="en-US" dirty="0" smtClean="0"/>
              <a:t>INSERT PHOTO HERE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60787" y="1"/>
            <a:ext cx="2167128" cy="3672487"/>
          </a:xfrm>
          <a:solidFill>
            <a:srgbClr val="19272C">
              <a:alpha val="95000"/>
            </a:srgbClr>
          </a:solidFill>
        </p:spPr>
        <p:txBody>
          <a:bodyPr vert="horz" lIns="182880" tIns="182880" rIns="91440" bIns="182880" rtlCol="0" anchor="b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0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41027" y="991451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41027" y="1577515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41027" y="3921772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41027" y="2163579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1027" y="2749643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41027" y="3335708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10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0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33628" y="644653"/>
            <a:ext cx="6456114" cy="1200329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Always In Title Case; </a:t>
            </a:r>
            <a:br>
              <a:rPr lang="en-US" dirty="0" smtClean="0"/>
            </a:br>
            <a:r>
              <a:rPr lang="en-US" dirty="0" smtClean="0"/>
              <a:t>2 Lines Preferred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533627" y="2154173"/>
            <a:ext cx="6456116" cy="59554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Subtitle or presenter name [sentence or title case as needed </a:t>
            </a:r>
            <a:br>
              <a:rPr lang="en-US" dirty="0" smtClean="0"/>
            </a:br>
            <a:r>
              <a:rPr lang="en-US" dirty="0" smtClean="0"/>
              <a:t>Calibri 18 pt]</a:t>
            </a:r>
            <a:endParaRPr lang="en-US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33628" y="2766390"/>
            <a:ext cx="6456116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Insert Date Here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5108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vert="horz" lIns="91440" tIns="45720" rIns="91440" bIns="0" rtlCol="0">
            <a:spAutoFit/>
          </a:bodyPr>
          <a:lstStyle>
            <a:lvl1pPr>
              <a:defRPr lang="en-US" sz="1000" dirty="0" smtClean="0">
                <a:solidFill>
                  <a:schemeClr val="tx2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97016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33628" y="644653"/>
            <a:ext cx="6456114" cy="1200329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3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 smtClean="0"/>
              <a:t>Always In Title Case; </a:t>
            </a:r>
            <a:br>
              <a:rPr lang="en-US" dirty="0" smtClean="0"/>
            </a:br>
            <a:r>
              <a:rPr lang="en-US" dirty="0" smtClean="0"/>
              <a:t>2 Lines Preferred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533627" y="2154173"/>
            <a:ext cx="6456116" cy="59554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Subtitle or presenter name [sentence or title case as needed </a:t>
            </a:r>
            <a:br>
              <a:rPr lang="en-US" dirty="0" smtClean="0"/>
            </a:br>
            <a:r>
              <a:rPr lang="en-US" dirty="0" smtClean="0"/>
              <a:t>Calibri 18 pt]</a:t>
            </a:r>
            <a:endParaRPr lang="en-US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33628" y="2766390"/>
            <a:ext cx="6456116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Insert Date Here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41783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rgbClr val="223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a_r_1c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1779506" y="1719961"/>
            <a:ext cx="1911096" cy="1703578"/>
          </a:xfrm>
          <a:prstGeom prst="rect">
            <a:avLst/>
          </a:prstGeom>
        </p:spPr>
      </p:pic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96501" y="1891382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smtClean="0"/>
              <a:t>Title Goes Here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4596501" y="207792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First.Last@ca.com</a:t>
            </a:r>
            <a:endParaRPr lang="en-US" dirty="0" smtClean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596501" y="1630214"/>
            <a:ext cx="3533106" cy="246221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baseline="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Firstname</a:t>
            </a:r>
            <a:r>
              <a:rPr lang="en-US" dirty="0" smtClean="0"/>
              <a:t> </a:t>
            </a:r>
            <a:r>
              <a:rPr lang="en-US" dirty="0" err="1" smtClean="0"/>
              <a:t>Lastname</a:t>
            </a:r>
            <a:endParaRPr lang="en-US" dirty="0" smtClean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4887784" y="2411902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cainc</a:t>
            </a:r>
            <a:endParaRPr lang="en-US" dirty="0" smtClean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887784" y="2663874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slideshare.net</a:t>
            </a:r>
            <a:r>
              <a:rPr lang="en-US" dirty="0" smtClean="0"/>
              <a:t>/</a:t>
            </a:r>
            <a:r>
              <a:rPr lang="en-US" dirty="0" err="1" smtClean="0"/>
              <a:t>CAinc</a:t>
            </a:r>
            <a:endParaRPr lang="en-US" dirty="0" smtClean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887784" y="2915847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linkedin.com</a:t>
            </a:r>
            <a:r>
              <a:rPr lang="en-US" dirty="0" smtClean="0"/>
              <a:t>/company/</a:t>
            </a:r>
            <a:r>
              <a:rPr lang="en-US" dirty="0" err="1" smtClean="0"/>
              <a:t>ca</a:t>
            </a:r>
            <a:r>
              <a:rPr lang="en-US" dirty="0" smtClean="0"/>
              <a:t>-technologies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596501" y="3249558"/>
            <a:ext cx="3533106" cy="215444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baseline="0">
                <a:solidFill>
                  <a:schemeClr val="bg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ca.com</a:t>
            </a:r>
            <a:endParaRPr lang="en-US" dirty="0" smtClean="0"/>
          </a:p>
        </p:txBody>
      </p:sp>
      <p:pic>
        <p:nvPicPr>
          <p:cNvPr id="27" name="Picture Placeholder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597127" y="2401856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Placeholder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4597127" y="2656137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Placeholder 1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 bwMode="black">
          <a:xfrm>
            <a:off x="4597127" y="2910419"/>
            <a:ext cx="198120" cy="209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Straight Connector 13"/>
          <p:cNvCxnSpPr/>
          <p:nvPr userDrawn="1"/>
        </p:nvCxnSpPr>
        <p:spPr>
          <a:xfrm>
            <a:off x="3971860" y="1336326"/>
            <a:ext cx="0" cy="2470849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05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a_r_1cr_grey.eps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7892" y="2068439"/>
            <a:ext cx="1216152" cy="1008634"/>
          </a:xfrm>
          <a:prstGeom prst="rect">
            <a:avLst/>
          </a:prstGeom>
        </p:spPr>
      </p:pic>
      <p:pic>
        <p:nvPicPr>
          <p:cNvPr id="15" name="Picture Placeholder 2"/>
          <p:cNvPicPr>
            <a:picLocks noChangeAspect="1"/>
          </p:cNvPicPr>
          <p:nvPr userDrawn="1"/>
        </p:nvPicPr>
        <p:blipFill>
          <a:blip r:embed="rId3">
            <a:lum bright="-40000"/>
            <a:duotone>
              <a:prstClr val="black"/>
              <a:schemeClr val="bg2">
                <a:tint val="45000"/>
                <a:satMod val="400000"/>
              </a:schemeClr>
            </a:duotone>
          </a:blip>
          <a:stretch>
            <a:fillRect/>
          </a:stretch>
        </p:blipFill>
        <p:spPr bwMode="black">
          <a:xfrm>
            <a:off x="4597127" y="2401856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Placeholder 6"/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bg2">
                <a:tint val="45000"/>
                <a:satMod val="400000"/>
              </a:schemeClr>
            </a:duotone>
            <a:lum bright="-40000"/>
          </a:blip>
          <a:stretch>
            <a:fillRect/>
          </a:stretch>
        </p:blipFill>
        <p:spPr bwMode="black">
          <a:xfrm>
            <a:off x="4597127" y="2656137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Placeholder 11"/>
          <p:cNvPicPr>
            <a:picLocks noChangeAspect="1"/>
          </p:cNvPicPr>
          <p:nvPr userDrawn="1"/>
        </p:nvPicPr>
        <p:blipFill>
          <a:blip r:embed="rId5">
            <a:lum bright="-40000"/>
            <a:duotone>
              <a:prstClr val="black"/>
              <a:schemeClr val="bg2">
                <a:tint val="45000"/>
                <a:satMod val="400000"/>
              </a:schemeClr>
            </a:duotone>
          </a:blip>
          <a:stretch>
            <a:fillRect/>
          </a:stretch>
        </p:blipFill>
        <p:spPr bwMode="black">
          <a:xfrm>
            <a:off x="4597127" y="2910419"/>
            <a:ext cx="198120" cy="20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96501" y="1891382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smtClean="0"/>
              <a:t>Title Goes Here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4596501" y="207792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First.Last@ca.com</a:t>
            </a:r>
            <a:endParaRPr lang="en-US" dirty="0" smtClean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596501" y="1630214"/>
            <a:ext cx="3533106" cy="246221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baseline="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Firstname</a:t>
            </a:r>
            <a:r>
              <a:rPr lang="en-US" dirty="0" smtClean="0"/>
              <a:t> </a:t>
            </a:r>
            <a:r>
              <a:rPr lang="en-US" dirty="0" err="1" smtClean="0"/>
              <a:t>Lastname</a:t>
            </a:r>
            <a:endParaRPr lang="en-US" dirty="0" smtClean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4887784" y="2411902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cainc</a:t>
            </a:r>
            <a:endParaRPr lang="en-US" dirty="0" smtClean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887784" y="2663874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slideshare.net</a:t>
            </a:r>
            <a:r>
              <a:rPr lang="en-US" dirty="0" smtClean="0"/>
              <a:t>/</a:t>
            </a:r>
            <a:r>
              <a:rPr lang="en-US" dirty="0" err="1" smtClean="0"/>
              <a:t>CAinc</a:t>
            </a:r>
            <a:endParaRPr lang="en-US" dirty="0" smtClean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887784" y="2915847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linkedin.com</a:t>
            </a:r>
            <a:r>
              <a:rPr lang="en-US" dirty="0" smtClean="0"/>
              <a:t>/company/</a:t>
            </a:r>
            <a:r>
              <a:rPr lang="en-US" dirty="0" err="1" smtClean="0"/>
              <a:t>ca</a:t>
            </a:r>
            <a:r>
              <a:rPr lang="en-US" dirty="0" smtClean="0"/>
              <a:t>-technologies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596501" y="3249558"/>
            <a:ext cx="3533106" cy="215444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baseline="0">
                <a:solidFill>
                  <a:schemeClr val="bg2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 smtClean="0"/>
              <a:t>ca.com</a:t>
            </a:r>
            <a:endParaRPr lang="en-US" dirty="0" smtClean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3971860" y="1336326"/>
            <a:ext cx="0" cy="2470849"/>
          </a:xfrm>
          <a:prstGeom prst="line">
            <a:avLst/>
          </a:prstGeom>
          <a:noFill/>
          <a:ln w="25400" cap="flat" cmpd="sng" algn="ctr">
            <a:gradFill flip="none" rotWithShape="1">
              <a:gsLst>
                <a:gs pos="0">
                  <a:sysClr val="window" lastClr="FFFFFF"/>
                </a:gs>
                <a:gs pos="100000">
                  <a:prstClr val="white"/>
                </a:gs>
                <a:gs pos="47000">
                  <a:sysClr val="window" lastClr="FFFFFF">
                    <a:lumMod val="85000"/>
                  </a:sysClr>
                </a:gs>
              </a:gsLst>
              <a:lin ang="16200000" scaled="0"/>
              <a:tileRect/>
            </a:gra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143623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Divider Slide - Title Case, Calibri 36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55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  <a:prstGeom prst="rect">
            <a:avLst/>
          </a:prstGeo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186732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5852313"/>
            <a:ext cx="8224770" cy="236538"/>
          </a:xfrm>
          <a:prstGeom prst="rect">
            <a:avLst/>
          </a:prstGeom>
        </p:spPr>
        <p:txBody>
          <a:bodyPr t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12015" y="6004713"/>
            <a:ext cx="8224770" cy="236538"/>
          </a:xfrm>
          <a:prstGeom prst="rect">
            <a:avLst/>
          </a:prstGeom>
        </p:spPr>
        <p:txBody>
          <a:bodyPr t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59615" y="4443505"/>
            <a:ext cx="8224770" cy="200055"/>
          </a:xfrm>
          <a:prstGeom prst="rect">
            <a:avLst/>
          </a:prstGeo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192392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Divider Slide - Title Case, Calibri 36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5852313"/>
            <a:ext cx="8224770" cy="236538"/>
          </a:xfrm>
        </p:spPr>
        <p:txBody>
          <a:bodyPr t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12015" y="6004713"/>
            <a:ext cx="8224770" cy="236538"/>
          </a:xfrm>
        </p:spPr>
        <p:txBody>
          <a:bodyPr t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59615" y="4443505"/>
            <a:ext cx="8224770" cy="200055"/>
          </a:xfrm>
        </p:spPr>
        <p:txBody>
          <a:bodyPr tIns="4572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tx2"/>
                </a:solidFill>
              </a:defRPr>
            </a:lvl1pPr>
            <a:lvl2pPr marL="393700" indent="0">
              <a:buNone/>
              <a:defRPr sz="1100"/>
            </a:lvl2pPr>
            <a:lvl3pPr marL="749300" indent="0">
              <a:buNone/>
              <a:defRPr sz="1100"/>
            </a:lvl3pPr>
            <a:lvl4pPr marL="10922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61378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vert="horz" lIns="91440" tIns="45720" rIns="91440" bIns="0" rtlCol="0">
            <a:spAutoFit/>
          </a:bodyPr>
          <a:lstStyle>
            <a:lvl1pPr>
              <a:defRPr lang="en-US" sz="1000" dirty="0" smtClean="0">
                <a:solidFill>
                  <a:schemeClr val="tx2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7044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3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vert="horz" lIns="91440" tIns="45720" rIns="91440" bIns="0" rtlCol="0">
            <a:spAutoFit/>
          </a:bodyPr>
          <a:lstStyle>
            <a:lvl1pPr>
              <a:defRPr lang="en-US" sz="1000" dirty="0" smtClean="0">
                <a:solidFill>
                  <a:schemeClr val="tx2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48670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 smtClean="0"/>
              <a:t>Subtitle | 18 </a:t>
            </a:r>
            <a:r>
              <a:rPr lang="en-US" dirty="0" err="1" smtClean="0"/>
              <a:t>Pt</a:t>
            </a:r>
            <a:r>
              <a:rPr lang="en-US" dirty="0" smtClean="0"/>
              <a:t> | Max 2 Lines | Max Character: 100 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9615" y="4443505"/>
            <a:ext cx="8224770" cy="200055"/>
          </a:xfrm>
        </p:spPr>
        <p:txBody>
          <a:bodyPr vert="horz" lIns="91440" tIns="45720" rIns="91440" bIns="0" rtlCol="0">
            <a:spAutoFit/>
          </a:bodyPr>
          <a:lstStyle>
            <a:lvl1pPr>
              <a:defRPr lang="en-US" sz="1000" dirty="0" smtClean="0">
                <a:solidFill>
                  <a:schemeClr val="tx2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Click to add a Source or Note</a:t>
            </a:r>
          </a:p>
        </p:txBody>
      </p:sp>
    </p:spTree>
    <p:extLst>
      <p:ext uri="{BB962C8B-B14F-4D97-AF65-F5344CB8AC3E}">
        <p14:creationId xmlns:p14="http://schemas.microsoft.com/office/powerpoint/2010/main" val="41868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lIns="274320" tIns="365760" rIns="91440" bIns="1280160" anchor="t" anchorCtr="0"/>
          <a:lstStyle>
            <a:lvl1pPr algn="l">
              <a:buNone/>
              <a:defRPr/>
            </a:lvl1pPr>
          </a:lstStyle>
          <a:p>
            <a:r>
              <a:rPr lang="en-US" dirty="0" smtClean="0"/>
              <a:t>INSERT PHOTO HERE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60787" y="1"/>
            <a:ext cx="2167128" cy="3672487"/>
          </a:xfrm>
          <a:solidFill>
            <a:schemeClr val="accent3">
              <a:alpha val="95000"/>
            </a:schemeClr>
          </a:solidFill>
        </p:spPr>
        <p:txBody>
          <a:bodyPr vert="horz" lIns="182880" tIns="182880" rIns="91440" bIns="182880" rtlCol="0" anchor="b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88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41027" y="991451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41027" y="1577515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41027" y="3921772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41027" y="2163579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1027" y="2749643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41027" y="3335708"/>
            <a:ext cx="8230215" cy="457463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 anchorCtr="0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3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902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.jp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8.pn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57200" y="157735"/>
            <a:ext cx="8229600" cy="87511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/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045390"/>
            <a:ext cx="8229600" cy="3394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Bullet 1, Calibri regular 24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1"/>
            <a:r>
              <a:rPr lang="en-US" dirty="0" smtClean="0"/>
              <a:t>Sub-bullet, Calibri regular 20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2"/>
            <a:r>
              <a:rPr lang="en-US" dirty="0" smtClean="0"/>
              <a:t>Sub-sub-bullet, Calibri regular 18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3"/>
            <a:r>
              <a:rPr lang="en-US" dirty="0" smtClean="0"/>
              <a:t>Sub-sub-sub bullet, Calibri regular 16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4"/>
            <a:r>
              <a:rPr lang="en-US" dirty="0" smtClean="0"/>
              <a:t>Sub-sub-sub-sub bullet, Calibri regular 14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black">
          <a:xfrm>
            <a:off x="393809" y="4851950"/>
            <a:ext cx="527125" cy="250796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022D67-B6E1-4BFD-B491-C53D2455AE9B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/>
                <a:ea typeface="Arial Unicode MS" pitchFamily="34" charset="-128"/>
                <a:cs typeface="Arial Unicode MS" pitchFamily="34" charset="-128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328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813" r:id="rId2"/>
    <p:sldLayoutId id="2147483783" r:id="rId3"/>
    <p:sldLayoutId id="2147483782" r:id="rId4"/>
    <p:sldLayoutId id="2147483785" r:id="rId5"/>
    <p:sldLayoutId id="2147483786" r:id="rId6"/>
    <p:sldLayoutId id="2147483765" r:id="rId7"/>
    <p:sldLayoutId id="2147483812" r:id="rId8"/>
    <p:sldLayoutId id="2147483655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tx1"/>
        </a:buClr>
        <a:buFont typeface="Wingdings" charset="2"/>
        <a:buChar char="§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Char char="–"/>
        <a:defRPr sz="200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SzTx/>
        <a:buFont typeface="Arial"/>
        <a:buChar char="–"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tabLst/>
        <a:defRPr sz="1400" b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57200" y="157735"/>
            <a:ext cx="8229600" cy="87511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/>
          <a:p>
            <a:r>
              <a:rPr lang="en-US" dirty="0" smtClean="0"/>
              <a:t>Title - Title Case, Calibri 28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045390"/>
            <a:ext cx="8229600" cy="3394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Bullet 1, Calibri regular 24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1"/>
            <a:r>
              <a:rPr lang="en-US" dirty="0" smtClean="0"/>
              <a:t>Sub-bullet, Calibri regular 20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2"/>
            <a:r>
              <a:rPr lang="en-US" dirty="0" smtClean="0"/>
              <a:t>Sub-sub-bullet, Calibri regular 18pt</a:t>
            </a:r>
          </a:p>
          <a:p>
            <a:pPr lvl="3"/>
            <a:r>
              <a:rPr lang="en-US" dirty="0" smtClean="0"/>
              <a:t>Sub-sub-sub bullet, Calibri regular 16 </a:t>
            </a:r>
            <a:r>
              <a:rPr lang="en-US" dirty="0" err="1" smtClean="0"/>
              <a:t>pt</a:t>
            </a:r>
            <a:endParaRPr lang="en-US" dirty="0" smtClean="0"/>
          </a:p>
          <a:p>
            <a:pPr lvl="4"/>
            <a:r>
              <a:rPr lang="en-US" dirty="0" smtClean="0"/>
              <a:t>Sub-sub-sub-sub bullet, Calibri regular 14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black">
          <a:xfrm>
            <a:off x="393809" y="4851950"/>
            <a:ext cx="527125" cy="250796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022D67-B6E1-4BFD-B491-C53D2455AE9B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/>
                <a:ea typeface="Arial Unicode MS" pitchFamily="34" charset="-128"/>
                <a:cs typeface="Arial Unicode MS" pitchFamily="34" charset="-128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01299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23" r:id="rId5"/>
    <p:sldLayoutId id="2147483824" r:id="rId6"/>
    <p:sldLayoutId id="2147483825" r:id="rId7"/>
    <p:sldLayoutId id="2147483826" r:id="rId8"/>
    <p:sldLayoutId id="2147483827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tx1"/>
        </a:buClr>
        <a:buFont typeface="Wingdings" charset="2"/>
        <a:buChar char="§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Char char="–"/>
        <a:defRPr sz="200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SzTx/>
        <a:buFont typeface="Arial"/>
        <a:buChar char="–"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tabLst/>
        <a:defRPr sz="1400" b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09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4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979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48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bg1"/>
        </a:buClr>
        <a:buFont typeface="Wingdings" charset="2"/>
        <a:buChar char="§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Arial"/>
        <a:buChar char="–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SzTx/>
        <a:buFont typeface="Arial"/>
        <a:buChar char="–"/>
        <a:tabLst/>
        <a:defRPr sz="16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tabLst/>
        <a:defRPr sz="1600" b="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black">
          <a:xfrm>
            <a:off x="438193" y="873003"/>
            <a:ext cx="8229600" cy="10805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Divider Slide - Title Case, Calibri 36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09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49" r:id="rId2"/>
    <p:sldLayoutId id="2147483850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kumimoji="0" lang="en-US" sz="3600" b="0" i="0" u="none" strike="noStrike" kern="1200" cap="none" spc="0" normalizeH="0" baseline="0" noProof="0" dirty="0">
          <a:ln>
            <a:noFill/>
          </a:ln>
          <a:solidFill>
            <a:schemeClr val="bg1"/>
          </a:solidFill>
          <a:effectLst/>
          <a:uLnTx/>
          <a:uFillTx/>
          <a:latin typeface="+mn-lt"/>
          <a:ea typeface="+mn-ea"/>
          <a:cs typeface="+mn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bg1"/>
        </a:buClr>
        <a:buFont typeface="Wingdings" charset="2"/>
        <a:buChar char="§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Arial"/>
        <a:buChar char="–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SzTx/>
        <a:buFont typeface="Arial"/>
        <a:buChar char="–"/>
        <a:tabLst/>
        <a:defRPr sz="16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tabLst/>
        <a:defRPr sz="1600" b="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black">
          <a:xfrm>
            <a:off x="438193" y="873003"/>
            <a:ext cx="8229600" cy="10805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Divider Slide - Title Case, Calibri 36 </a:t>
            </a:r>
            <a:r>
              <a:rPr lang="en-US" dirty="0" err="1" smtClean="0"/>
              <a:t>pt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 Line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09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kumimoji="0" lang="en-US" sz="3600" b="0" i="0" u="none" strike="noStrike" kern="1200" cap="none" spc="0" normalizeH="0" baseline="0" noProof="0" dirty="0">
          <a:ln>
            <a:noFill/>
          </a:ln>
          <a:solidFill>
            <a:srgbClr val="22343A"/>
          </a:solidFill>
          <a:effectLst/>
          <a:uLnTx/>
          <a:uFillTx/>
          <a:latin typeface="+mn-lt"/>
          <a:ea typeface="+mn-ea"/>
          <a:cs typeface="+mn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bg1"/>
        </a:buClr>
        <a:buFont typeface="Wingdings" charset="2"/>
        <a:buChar char="§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Arial"/>
        <a:buChar char="–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SzTx/>
        <a:buFont typeface="Arial"/>
        <a:buChar char="–"/>
        <a:tabLst/>
        <a:defRPr sz="16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tabLst/>
        <a:defRPr sz="1600" b="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12104"/>
            <a:ext cx="9144000" cy="1663387"/>
          </a:xfrm>
          <a:prstGeom prst="rect">
            <a:avLst/>
          </a:prstGeom>
          <a:solidFill>
            <a:schemeClr val="accent1">
              <a:alpha val="65000"/>
            </a:schemeClr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786835"/>
            <a:ext cx="8229600" cy="1092714"/>
          </a:xfrm>
        </p:spPr>
        <p:txBody>
          <a:bodyPr/>
          <a:lstStyle/>
          <a:p>
            <a:r>
              <a:rPr lang="pt-BR" dirty="0" smtClean="0">
                <a:solidFill>
                  <a:srgbClr val="FFFFFF"/>
                </a:solidFill>
              </a:rPr>
              <a:t>CA PPM Importação de Transações Financeiras </a:t>
            </a:r>
            <a:r>
              <a:rPr lang="pt-BR" sz="1800" dirty="0" smtClean="0">
                <a:solidFill>
                  <a:srgbClr val="FFFFFF"/>
                </a:solidFill>
              </a:rPr>
              <a:t/>
            </a:r>
            <a:br>
              <a:rPr lang="pt-BR" sz="1800" dirty="0" smtClean="0">
                <a:solidFill>
                  <a:srgbClr val="FFFFFF"/>
                </a:solidFill>
              </a:rPr>
            </a:br>
            <a:r>
              <a:rPr lang="pt-BR" sz="2400" dirty="0">
                <a:solidFill>
                  <a:srgbClr val="FFFFFF"/>
                </a:solidFill>
              </a:rPr>
              <a:t>Utilizando Excel + Webservices (XOG)</a:t>
            </a:r>
            <a:r>
              <a:rPr lang="pt-BR" sz="2400" dirty="0" smtClean="0">
                <a:solidFill>
                  <a:srgbClr val="FFFFFF"/>
                </a:solidFill>
              </a:rPr>
              <a:t/>
            </a:r>
            <a:br>
              <a:rPr lang="pt-BR" sz="2400" dirty="0" smtClean="0">
                <a:solidFill>
                  <a:srgbClr val="FFFFFF"/>
                </a:solidFill>
              </a:rPr>
            </a:br>
            <a:endParaRPr lang="pt-BR" dirty="0"/>
          </a:p>
        </p:txBody>
      </p:sp>
      <p:sp>
        <p:nvSpPr>
          <p:cNvPr id="10" name="Right Arrow 9"/>
          <p:cNvSpPr/>
          <p:nvPr/>
        </p:nvSpPr>
        <p:spPr>
          <a:xfrm>
            <a:off x="2623347" y="3468413"/>
            <a:ext cx="630919" cy="114710"/>
          </a:xfrm>
          <a:prstGeom prst="rightArrow">
            <a:avLst>
              <a:gd name="adj1" fmla="val 76470"/>
              <a:gd name="adj2" fmla="val 50000"/>
            </a:avLst>
          </a:prstGeom>
          <a:gradFill flip="none" rotWithShape="1">
            <a:gsLst>
              <a:gs pos="100000">
                <a:schemeClr val="tx2"/>
              </a:gs>
              <a:gs pos="0">
                <a:srgbClr val="FFFFFF"/>
              </a:gs>
            </a:gsLst>
            <a:lin ang="0" scaled="1"/>
            <a:tileRect/>
          </a:gra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137160" rtlCol="0" anchor="ctr"/>
          <a:lstStyle/>
          <a:p>
            <a:pPr algn="ctr"/>
            <a:endParaRPr lang="en-US" sz="700" dirty="0">
              <a:solidFill>
                <a:srgbClr val="58676D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16" y="2761970"/>
            <a:ext cx="1377805" cy="1382571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5802193" y="3470962"/>
            <a:ext cx="630919" cy="114710"/>
          </a:xfrm>
          <a:prstGeom prst="rightArrow">
            <a:avLst>
              <a:gd name="adj1" fmla="val 76470"/>
              <a:gd name="adj2" fmla="val 50000"/>
            </a:avLst>
          </a:prstGeom>
          <a:gradFill flip="none" rotWithShape="1">
            <a:gsLst>
              <a:gs pos="100000">
                <a:schemeClr val="tx2"/>
              </a:gs>
              <a:gs pos="0">
                <a:srgbClr val="FFFFFF"/>
              </a:gs>
            </a:gsLst>
            <a:lin ang="0" scaled="1"/>
            <a:tileRect/>
          </a:gra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137160" rtlCol="0" anchor="ctr"/>
          <a:lstStyle/>
          <a:p>
            <a:pPr algn="ctr"/>
            <a:endParaRPr lang="en-US" sz="700" dirty="0">
              <a:solidFill>
                <a:srgbClr val="58676D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334" y="2679934"/>
            <a:ext cx="1546642" cy="154664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4" t="21001" r="30900" b="21965"/>
          <a:stretch/>
        </p:blipFill>
        <p:spPr>
          <a:xfrm>
            <a:off x="892629" y="2703392"/>
            <a:ext cx="998165" cy="145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4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728262"/>
          </a:xfrm>
        </p:spPr>
        <p:txBody>
          <a:bodyPr/>
          <a:lstStyle/>
          <a:p>
            <a:r>
              <a:rPr lang="pt-BR" sz="1600" dirty="0" smtClean="0"/>
              <a:t>No CA PPM para finalizar o processo de importação</a:t>
            </a:r>
          </a:p>
          <a:p>
            <a:pPr lvl="1"/>
            <a:r>
              <a:rPr lang="pt-BR" sz="1200" i="1" dirty="0" smtClean="0"/>
              <a:t>Rotina Agendada (Job): </a:t>
            </a:r>
            <a:r>
              <a:rPr lang="pt-BR" sz="1200" dirty="0" smtClean="0"/>
              <a:t>Registrar transações para finanças</a:t>
            </a:r>
          </a:p>
          <a:p>
            <a:pPr lvl="1"/>
            <a:r>
              <a:rPr lang="pt-BR" sz="1200" i="1" dirty="0" smtClean="0"/>
              <a:t>Ação manual: Registrar no WIP</a:t>
            </a:r>
          </a:p>
          <a:p>
            <a:pPr lvl="1"/>
            <a:r>
              <a:rPr lang="pt-BR" sz="1200" i="1" dirty="0" smtClean="0"/>
              <a:t>Rotina Agendada (Job): Importar horas financeiras trabalhadas </a:t>
            </a:r>
          </a:p>
          <a:p>
            <a:pPr marL="0" indent="0">
              <a:buNone/>
            </a:pPr>
            <a:endParaRPr lang="pt-BR" sz="16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402719" y="268893"/>
            <a:ext cx="8369643" cy="862234"/>
            <a:chOff x="-5630" y="138483"/>
            <a:chExt cx="1987340" cy="1013020"/>
          </a:xfrm>
        </p:grpSpPr>
        <p:sp>
          <p:nvSpPr>
            <p:cNvPr id="10" name="Rounded Rectangle 9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05 CA PPM – Finalize a importação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0879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728262"/>
          </a:xfrm>
        </p:spPr>
        <p:txBody>
          <a:bodyPr/>
          <a:lstStyle/>
          <a:p>
            <a:r>
              <a:rPr lang="pt-BR" sz="1600" dirty="0" smtClean="0"/>
              <a:t>Existem diversas telas e portlets que apresentam os custos realizados</a:t>
            </a:r>
          </a:p>
          <a:p>
            <a:pPr lvl="1"/>
            <a:r>
              <a:rPr lang="pt-BR" sz="1200" i="1" dirty="0" smtClean="0"/>
              <a:t>Tela de detalhes da tarefa na linha de atribuições</a:t>
            </a:r>
          </a:p>
          <a:p>
            <a:pPr lvl="1"/>
            <a:r>
              <a:rPr lang="pt-BR" sz="1200" i="1" dirty="0" smtClean="0"/>
              <a:t>No plano de custos do projeto</a:t>
            </a:r>
          </a:p>
          <a:p>
            <a:pPr lvl="1"/>
            <a:r>
              <a:rPr lang="pt-BR" sz="1200" i="1" dirty="0" smtClean="0"/>
              <a:t>Nos portlets, Portfólios, etc.</a:t>
            </a:r>
            <a:endParaRPr lang="pt-BR" sz="16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402719" y="268893"/>
            <a:ext cx="8369643" cy="862234"/>
            <a:chOff x="-5630" y="138483"/>
            <a:chExt cx="1987340" cy="1013020"/>
          </a:xfrm>
        </p:grpSpPr>
        <p:sp>
          <p:nvSpPr>
            <p:cNvPr id="10" name="Rounded Rectangle 9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05 CA PPM – Verifique o resultado</a:t>
              </a:r>
              <a:endParaRPr lang="pt-BR" sz="2200" kern="1200" dirty="0"/>
            </a:p>
          </p:txBody>
        </p:sp>
      </p:grp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276" y="3812565"/>
            <a:ext cx="3944989" cy="1117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0" y="2812532"/>
            <a:ext cx="5431995" cy="8764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184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168" cy="51547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498875"/>
            <a:ext cx="9144000" cy="1828800"/>
          </a:xfrm>
          <a:prstGeom prst="rect">
            <a:avLst/>
          </a:prstGeom>
          <a:solidFill>
            <a:schemeClr val="tx2">
              <a:alpha val="50000"/>
            </a:schemeClr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FFFFFF"/>
                </a:solidFill>
              </a:rPr>
              <a:t>Parametrização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378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3245684"/>
          </a:xfrm>
        </p:spPr>
        <p:txBody>
          <a:bodyPr/>
          <a:lstStyle/>
          <a:p>
            <a:r>
              <a:rPr lang="pt-BR" sz="1600" dirty="0" smtClean="0"/>
              <a:t>A configuração inicial para utilização da planilha de importação de transações deve ser realizadas por um Administrador do CA PPM</a:t>
            </a:r>
          </a:p>
          <a:p>
            <a:r>
              <a:rPr lang="pt-BR" sz="1600" b="1" i="1" dirty="0" smtClean="0"/>
              <a:t>Importar os objetos na seguinte ordem</a:t>
            </a:r>
          </a:p>
          <a:p>
            <a:pPr lvl="1"/>
            <a:r>
              <a:rPr lang="pt-BR" sz="1200" i="1" dirty="0" smtClean="0"/>
              <a:t>00_task_attributes.xml (cria um novo atributo no objeto tarefa)</a:t>
            </a:r>
          </a:p>
          <a:p>
            <a:pPr lvl="1"/>
            <a:r>
              <a:rPr lang="pt-BR" sz="1200" i="1" dirty="0" smtClean="0"/>
              <a:t>01_cabr_fin_active_currency.xml (consulta moedas ativas)</a:t>
            </a:r>
          </a:p>
          <a:p>
            <a:pPr lvl="1"/>
            <a:r>
              <a:rPr lang="pt-BR" sz="1200" i="1" dirty="0" smtClean="0"/>
              <a:t>02_cabr_proj_import_custo.xml (consulta tarefas marcadas para receber transações)</a:t>
            </a:r>
          </a:p>
          <a:p>
            <a:pPr lvl="1"/>
            <a:r>
              <a:rPr lang="pt-BR" sz="1200" i="1" dirty="0" smtClean="0"/>
              <a:t>03_cabr_fin_charge_code.xml (consulta códigos de cobrança)</a:t>
            </a:r>
          </a:p>
          <a:p>
            <a:pPr lvl="1"/>
            <a:r>
              <a:rPr lang="pt-BR" sz="1200" i="1" dirty="0" smtClean="0"/>
              <a:t>04_cabr_fin_transactionclass.xml (consulta classes de transação)</a:t>
            </a:r>
          </a:p>
          <a:p>
            <a:pPr marL="0" indent="0">
              <a:buNone/>
            </a:pPr>
            <a:r>
              <a:rPr lang="pt-BR" sz="1200" i="1" dirty="0" smtClean="0"/>
              <a:t>A importação pode ser feita manualmente ou em lote utilizando o arquivo Install.bat</a:t>
            </a:r>
            <a:endParaRPr lang="pt-BR" sz="1600" i="1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063F34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Importar Objetos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82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3245684"/>
          </a:xfrm>
        </p:spPr>
        <p:txBody>
          <a:bodyPr/>
          <a:lstStyle/>
          <a:p>
            <a:r>
              <a:rPr lang="pt-BR" sz="1600" dirty="0" smtClean="0"/>
              <a:t>Incluir o atributo </a:t>
            </a:r>
            <a:r>
              <a:rPr lang="pt-BR" sz="1600" i="1" dirty="0" smtClean="0"/>
              <a:t>"Agregação de Custos”</a:t>
            </a:r>
            <a:r>
              <a:rPr lang="pt-BR" sz="1600" dirty="0" smtClean="0"/>
              <a:t> a view de tarefas</a:t>
            </a:r>
          </a:p>
          <a:p>
            <a:r>
              <a:rPr lang="pt-BR" sz="1600" dirty="0" smtClean="0"/>
              <a:t>Adicionar os direitos de acesso para os usuários que realizarão as importações</a:t>
            </a:r>
          </a:p>
          <a:p>
            <a:pPr lvl="1"/>
            <a:r>
              <a:rPr lang="pt-BR" sz="1200" dirty="0" smtClean="0"/>
              <a:t>Processo financeiro - Entrada de transação</a:t>
            </a:r>
          </a:p>
          <a:p>
            <a:pPr lvl="1"/>
            <a:r>
              <a:rPr lang="pt-BR" sz="1200" dirty="0" smtClean="0"/>
              <a:t>Transação - Acesso ao XOG</a:t>
            </a:r>
          </a:p>
          <a:p>
            <a:pPr lvl="1"/>
            <a:r>
              <a:rPr lang="pt-BR" sz="1200" dirty="0" smtClean="0"/>
              <a:t>Transação de entrada - Acesso ao XOG</a:t>
            </a:r>
          </a:p>
          <a:p>
            <a:r>
              <a:rPr lang="pt-BR" sz="1600" dirty="0" smtClean="0"/>
              <a:t>Alternativamente, pode-se carregar o grupo com as devidas permissões utilizando o arquivo</a:t>
            </a:r>
          </a:p>
          <a:p>
            <a:pPr lvl="1"/>
            <a:r>
              <a:rPr lang="pt-BR" sz="1200" dirty="0" smtClean="0"/>
              <a:t>grupo_Importacao_trans_fin.xml</a:t>
            </a:r>
            <a:endParaRPr lang="pt-BR" sz="1200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063F34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Editar Visualização e Permissões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7030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0131"/>
          </a:xfrm>
        </p:spPr>
        <p:txBody>
          <a:bodyPr/>
          <a:lstStyle/>
          <a:p>
            <a:r>
              <a:rPr lang="en-US" dirty="0" smtClean="0"/>
              <a:t>O </a:t>
            </a:r>
            <a:r>
              <a:rPr lang="pt-BR" dirty="0" smtClean="0"/>
              <a:t>que</a:t>
            </a:r>
            <a:r>
              <a:rPr lang="en-US" dirty="0" smtClean="0"/>
              <a:t> </a:t>
            </a:r>
            <a:r>
              <a:rPr lang="en-US" dirty="0" smtClean="0"/>
              <a:t>é?</a:t>
            </a:r>
            <a:endParaRPr lang="en-US" i="1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9509" y="1046254"/>
            <a:ext cx="8224982" cy="3245660"/>
          </a:xfrm>
        </p:spPr>
        <p:txBody>
          <a:bodyPr/>
          <a:lstStyle/>
          <a:p>
            <a:r>
              <a:rPr lang="pt-BR" sz="2000" dirty="0" smtClean="0"/>
              <a:t>Uma planilha Excel que importa transações financeiras para o CA PPM utilizando WebServices (XOG);</a:t>
            </a:r>
          </a:p>
          <a:p>
            <a:r>
              <a:rPr lang="pt-BR" sz="2000" dirty="0" smtClean="0"/>
              <a:t>É uma solução aberta à todos da comunidade. Fique a vontade para utilizar, copiar integral ou parcialmente e </a:t>
            </a:r>
            <a:r>
              <a:rPr lang="pt-BR" sz="2000" dirty="0" smtClean="0"/>
              <a:t>alterar seu conteúdo</a:t>
            </a:r>
            <a:r>
              <a:rPr lang="pt-BR" sz="2000" dirty="0" smtClean="0"/>
              <a:t>, mas não se esqueça de compartilhar os resultados;</a:t>
            </a:r>
          </a:p>
          <a:p>
            <a:r>
              <a:rPr lang="pt-BR" sz="2000" dirty="0" smtClean="0"/>
              <a:t>Assim como no registro manual de transações pelo CA PPM, para que importação via Excel seja possível o módulo financeiro deve estar devidamente configurado e os projetos habilitados financeiramente para receber custos.</a:t>
            </a:r>
            <a:endParaRPr lang="pt-BR" sz="2000" dirty="0" smtClean="0"/>
          </a:p>
        </p:txBody>
      </p:sp>
    </p:spTree>
    <p:extLst>
      <p:ext uri="{BB962C8B-B14F-4D97-AF65-F5344CB8AC3E}">
        <p14:creationId xmlns:p14="http://schemas.microsoft.com/office/powerpoint/2010/main" val="39743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0131"/>
          </a:xfrm>
        </p:spPr>
        <p:txBody>
          <a:bodyPr/>
          <a:lstStyle/>
          <a:p>
            <a:r>
              <a:rPr lang="pt-BR" dirty="0" smtClean="0"/>
              <a:t>O que NÃO é?</a:t>
            </a:r>
            <a:endParaRPr lang="pt-BR" i="1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9509" y="1046254"/>
            <a:ext cx="8224982" cy="3245660"/>
          </a:xfrm>
        </p:spPr>
        <p:txBody>
          <a:bodyPr/>
          <a:lstStyle/>
          <a:p>
            <a:r>
              <a:rPr lang="pt-BR" sz="2000" dirty="0" smtClean="0"/>
              <a:t>Não é um produto CA! Portanto, não espere nenhum tipo de suporte;</a:t>
            </a:r>
          </a:p>
          <a:p>
            <a:r>
              <a:rPr lang="pt-BR" sz="2000" dirty="0" smtClean="0"/>
              <a:t>Não é uma solução comercial que atenderá a todas as necessidades ou cenários. Para isso nossos parceiros possuem soluções muito interessantes e com certeza mais flexíveis, não se esqueça de verificar suas soluções!</a:t>
            </a:r>
            <a:endParaRPr lang="pt-BR" sz="20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024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0131"/>
          </a:xfrm>
        </p:spPr>
        <p:txBody>
          <a:bodyPr/>
          <a:lstStyle/>
          <a:p>
            <a:r>
              <a:rPr lang="pt-BR" dirty="0" smtClean="0"/>
              <a:t>Como funciona?</a:t>
            </a:r>
            <a:endParaRPr lang="pt-BR" i="1" dirty="0"/>
          </a:p>
        </p:txBody>
      </p:sp>
      <p:grpSp>
        <p:nvGrpSpPr>
          <p:cNvPr id="6" name="Group 5"/>
          <p:cNvGrpSpPr/>
          <p:nvPr/>
        </p:nvGrpSpPr>
        <p:grpSpPr>
          <a:xfrm>
            <a:off x="1305701" y="637871"/>
            <a:ext cx="3262136" cy="1555368"/>
            <a:chOff x="2846" y="-1"/>
            <a:chExt cx="1987340" cy="1397731"/>
          </a:xfrm>
        </p:grpSpPr>
        <p:sp>
          <p:nvSpPr>
            <p:cNvPr id="8" name="Rounded Rectangle 7"/>
            <p:cNvSpPr/>
            <p:nvPr/>
          </p:nvSpPr>
          <p:spPr>
            <a:xfrm>
              <a:off x="2846" y="0"/>
              <a:ext cx="1987340" cy="1397730"/>
            </a:xfrm>
            <a:prstGeom prst="roundRect">
              <a:avLst>
                <a:gd name="adj" fmla="val 5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 rot="16200000">
              <a:off x="-497284" y="500130"/>
              <a:ext cx="1397730" cy="3974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600" kern="1200" dirty="0" smtClean="0"/>
                <a:t> 01 - CA PPM</a:t>
              </a:r>
              <a:endParaRPr lang="pt-BR" sz="1600" kern="12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030770" y="716026"/>
            <a:ext cx="2226476" cy="1321934"/>
            <a:chOff x="339034" y="-182145"/>
            <a:chExt cx="1541848" cy="1579875"/>
          </a:xfrm>
        </p:grpSpPr>
        <p:sp>
          <p:nvSpPr>
            <p:cNvPr id="12" name="Rectangle 11"/>
            <p:cNvSpPr/>
            <p:nvPr/>
          </p:nvSpPr>
          <p:spPr>
            <a:xfrm>
              <a:off x="400314" y="0"/>
              <a:ext cx="1480568" cy="1397730"/>
            </a:xfrm>
            <a:prstGeom prst="rect">
              <a:avLst/>
            </a:pr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339034" y="-182145"/>
              <a:ext cx="1480568" cy="139773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65151" rIns="0" bIns="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400" dirty="0" smtClean="0"/>
                <a:t>Marque as tarefas do cronograma que devem receber as transações e inclua os recursos que serão utilizados para registrar os custos</a:t>
              </a:r>
              <a:endParaRPr lang="pt-BR" sz="1400" kern="12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567839" y="637867"/>
            <a:ext cx="3262136" cy="1555368"/>
            <a:chOff x="2846" y="-1"/>
            <a:chExt cx="1987340" cy="1397731"/>
          </a:xfrm>
        </p:grpSpPr>
        <p:sp>
          <p:nvSpPr>
            <p:cNvPr id="15" name="Rounded Rectangle 14"/>
            <p:cNvSpPr/>
            <p:nvPr/>
          </p:nvSpPr>
          <p:spPr>
            <a:xfrm>
              <a:off x="2846" y="0"/>
              <a:ext cx="1987340" cy="1397730"/>
            </a:xfrm>
            <a:prstGeom prst="roundRect">
              <a:avLst>
                <a:gd name="adj" fmla="val 5000"/>
              </a:avLst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ounded Rectangle 4"/>
            <p:cNvSpPr/>
            <p:nvPr/>
          </p:nvSpPr>
          <p:spPr>
            <a:xfrm rot="16200000">
              <a:off x="-497284" y="500130"/>
              <a:ext cx="1397730" cy="3974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600" dirty="0" smtClean="0"/>
                <a:t> 02 - Excel</a:t>
              </a:r>
              <a:endParaRPr lang="pt-BR" sz="1600" kern="1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20269" y="868429"/>
            <a:ext cx="2299116" cy="1400146"/>
            <a:chOff x="288731" y="0"/>
            <a:chExt cx="1592151" cy="1673349"/>
          </a:xfrm>
        </p:grpSpPr>
        <p:sp>
          <p:nvSpPr>
            <p:cNvPr id="18" name="Rectangle 17"/>
            <p:cNvSpPr/>
            <p:nvPr/>
          </p:nvSpPr>
          <p:spPr>
            <a:xfrm>
              <a:off x="400314" y="0"/>
              <a:ext cx="1480568" cy="1397730"/>
            </a:xfrm>
            <a:prstGeom prst="rect">
              <a:avLst/>
            </a:pr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288731" y="275619"/>
              <a:ext cx="1480568" cy="139773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65151" rIns="0" bIns="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400" kern="1200" dirty="0" smtClean="0"/>
                <a:t>Configure as informações de conexão</a:t>
              </a:r>
              <a:r>
                <a:rPr lang="pt-BR" sz="1400" dirty="0" smtClean="0"/>
                <a:t> para o CA PPM</a:t>
              </a:r>
            </a:p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1400" kern="1200" dirty="0" smtClean="0"/>
            </a:p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1400" kern="12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05700" y="2188640"/>
            <a:ext cx="3262136" cy="1555368"/>
            <a:chOff x="2846" y="-1"/>
            <a:chExt cx="1987340" cy="1397731"/>
          </a:xfrm>
        </p:grpSpPr>
        <p:sp>
          <p:nvSpPr>
            <p:cNvPr id="24" name="Rounded Rectangle 23"/>
            <p:cNvSpPr/>
            <p:nvPr/>
          </p:nvSpPr>
          <p:spPr>
            <a:xfrm>
              <a:off x="2846" y="0"/>
              <a:ext cx="1987340" cy="1397730"/>
            </a:xfrm>
            <a:prstGeom prst="roundRect">
              <a:avLst>
                <a:gd name="adj" fmla="val 5000"/>
              </a:avLst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ounded Rectangle 4"/>
            <p:cNvSpPr/>
            <p:nvPr/>
          </p:nvSpPr>
          <p:spPr>
            <a:xfrm rot="16200000">
              <a:off x="-497284" y="500130"/>
              <a:ext cx="1397730" cy="3974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600" dirty="0" smtClean="0"/>
                <a:t>03 - Excel</a:t>
              </a:r>
              <a:endParaRPr lang="pt-BR" sz="1600" kern="12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958127" y="2604316"/>
            <a:ext cx="2299120" cy="1277737"/>
            <a:chOff x="288729" y="-70996"/>
            <a:chExt cx="1592153" cy="1468726"/>
          </a:xfrm>
        </p:grpSpPr>
        <p:sp>
          <p:nvSpPr>
            <p:cNvPr id="27" name="Rectangle 26"/>
            <p:cNvSpPr/>
            <p:nvPr/>
          </p:nvSpPr>
          <p:spPr>
            <a:xfrm>
              <a:off x="400314" y="0"/>
              <a:ext cx="1480568" cy="1397730"/>
            </a:xfrm>
            <a:prstGeom prst="rect">
              <a:avLst/>
            </a:pr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288729" y="-70996"/>
              <a:ext cx="1480568" cy="139773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65151" rIns="0" bIns="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400" dirty="0" smtClean="0"/>
                <a:t>Carregue as tabelas de apoio com dados do CA PPM</a:t>
              </a:r>
              <a:endParaRPr lang="pt-BR" sz="1400" kern="12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567839" y="2188640"/>
            <a:ext cx="3262136" cy="1555368"/>
            <a:chOff x="2846" y="-1"/>
            <a:chExt cx="1987340" cy="1397731"/>
          </a:xfrm>
        </p:grpSpPr>
        <p:sp>
          <p:nvSpPr>
            <p:cNvPr id="30" name="Rounded Rectangle 29"/>
            <p:cNvSpPr/>
            <p:nvPr/>
          </p:nvSpPr>
          <p:spPr>
            <a:xfrm>
              <a:off x="2846" y="0"/>
              <a:ext cx="1987340" cy="1397730"/>
            </a:xfrm>
            <a:prstGeom prst="roundRect">
              <a:avLst>
                <a:gd name="adj" fmla="val 5000"/>
              </a:avLst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/>
            <p:cNvSpPr/>
            <p:nvPr/>
          </p:nvSpPr>
          <p:spPr>
            <a:xfrm rot="16200000">
              <a:off x="-497284" y="500130"/>
              <a:ext cx="1397730" cy="3974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600" dirty="0" smtClean="0"/>
                <a:t>04 – Excel</a:t>
              </a:r>
              <a:endParaRPr lang="pt-BR" sz="1600" kern="12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285205" y="2419202"/>
            <a:ext cx="2234179" cy="1200409"/>
            <a:chOff x="333700" y="0"/>
            <a:chExt cx="1547182" cy="1434638"/>
          </a:xfrm>
        </p:grpSpPr>
        <p:sp>
          <p:nvSpPr>
            <p:cNvPr id="33" name="Rectangle 32"/>
            <p:cNvSpPr/>
            <p:nvPr/>
          </p:nvSpPr>
          <p:spPr>
            <a:xfrm>
              <a:off x="400314" y="0"/>
              <a:ext cx="1480568" cy="1397730"/>
            </a:xfrm>
            <a:prstGeom prst="rect">
              <a:avLst/>
            </a:pr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Rectangle 33"/>
            <p:cNvSpPr/>
            <p:nvPr/>
          </p:nvSpPr>
          <p:spPr>
            <a:xfrm>
              <a:off x="333700" y="36908"/>
              <a:ext cx="1480568" cy="139773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65151" rIns="0" bIns="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400" dirty="0" smtClean="0"/>
                <a:t>Preencha os dados das transações e exporte para o CA PPM (XOG) </a:t>
              </a:r>
              <a:endParaRPr lang="pt-BR" sz="1400" dirty="0" smtClean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305697" y="3754152"/>
            <a:ext cx="6524277" cy="1169422"/>
            <a:chOff x="2846" y="-1"/>
            <a:chExt cx="1987340" cy="1397731"/>
          </a:xfrm>
        </p:grpSpPr>
        <p:sp>
          <p:nvSpPr>
            <p:cNvPr id="42" name="Rounded Rectangle 41"/>
            <p:cNvSpPr/>
            <p:nvPr/>
          </p:nvSpPr>
          <p:spPr>
            <a:xfrm>
              <a:off x="2846" y="0"/>
              <a:ext cx="1987340" cy="1397730"/>
            </a:xfrm>
            <a:prstGeom prst="roundRect">
              <a:avLst>
                <a:gd name="adj" fmla="val 5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ounded Rectangle 4"/>
            <p:cNvSpPr/>
            <p:nvPr/>
          </p:nvSpPr>
          <p:spPr>
            <a:xfrm rot="16200000">
              <a:off x="-497284" y="500130"/>
              <a:ext cx="1397730" cy="3974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600" kern="1200" dirty="0" smtClean="0"/>
                <a:t>05 - CA PPM</a:t>
              </a:r>
              <a:endParaRPr lang="pt-BR" sz="1600" kern="12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119259" y="3984714"/>
            <a:ext cx="5550167" cy="909135"/>
            <a:chOff x="400314" y="0"/>
            <a:chExt cx="1480568" cy="1499609"/>
          </a:xfrm>
        </p:grpSpPr>
        <p:sp>
          <p:nvSpPr>
            <p:cNvPr id="45" name="Rectangle 44"/>
            <p:cNvSpPr/>
            <p:nvPr/>
          </p:nvSpPr>
          <p:spPr>
            <a:xfrm>
              <a:off x="400314" y="0"/>
              <a:ext cx="1480568" cy="1397730"/>
            </a:xfrm>
            <a:prstGeom prst="rect">
              <a:avLst/>
            </a:pr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Rectangle 45"/>
            <p:cNvSpPr/>
            <p:nvPr/>
          </p:nvSpPr>
          <p:spPr>
            <a:xfrm>
              <a:off x="400314" y="2"/>
              <a:ext cx="1480568" cy="1499607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65151" rIns="0" bIns="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1400" dirty="0" smtClean="0"/>
                <a:t>Execute as rotinas armazenadas e Post </a:t>
              </a:r>
              <a:r>
                <a:rPr lang="pt-BR" sz="1400" dirty="0" smtClean="0"/>
                <a:t>to</a:t>
              </a:r>
              <a:r>
                <a:rPr lang="pt-BR" sz="1400" dirty="0" smtClean="0"/>
                <a:t> Wip para finalizar o processo e verifique os resultados</a:t>
              </a:r>
            </a:p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0556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135196"/>
          </a:xfrm>
        </p:spPr>
        <p:txBody>
          <a:bodyPr/>
          <a:lstStyle/>
          <a:p>
            <a:r>
              <a:rPr lang="pt-BR" sz="1600" dirty="0" smtClean="0"/>
              <a:t>Marque a opção “agregação de custos” na tarefa </a:t>
            </a:r>
            <a:r>
              <a:rPr lang="pt-BR" sz="1200" dirty="0" smtClean="0"/>
              <a:t>(campo criado como parte da parametrização)</a:t>
            </a:r>
          </a:p>
          <a:p>
            <a:r>
              <a:rPr lang="pt-BR" sz="1600" dirty="0" smtClean="0"/>
              <a:t>Atribua o recurso que será utilizado para registrar a transação</a:t>
            </a:r>
          </a:p>
          <a:p>
            <a:pPr marL="0" indent="0">
              <a:buNone/>
            </a:pPr>
            <a:endParaRPr lang="pt-BR" sz="1600" dirty="0" smtClean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786" y="2403847"/>
            <a:ext cx="5731510" cy="2316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4587541" y="3408862"/>
            <a:ext cx="823783" cy="222422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21786" y="4003589"/>
            <a:ext cx="5731510" cy="321276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01 CA PPM - Prepare as tarefas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4155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614"/>
          <a:stretch/>
        </p:blipFill>
        <p:spPr>
          <a:xfrm>
            <a:off x="2644345" y="2298356"/>
            <a:ext cx="3713824" cy="26776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135196"/>
          </a:xfrm>
        </p:spPr>
        <p:txBody>
          <a:bodyPr/>
          <a:lstStyle/>
          <a:p>
            <a:r>
              <a:rPr lang="pt-BR" sz="1600" dirty="0" smtClean="0"/>
              <a:t>Preencha as informações de conexão</a:t>
            </a:r>
            <a:endParaRPr lang="pt-BR" sz="1200" dirty="0" smtClean="0"/>
          </a:p>
          <a:p>
            <a:r>
              <a:rPr lang="pt-BR" sz="1600" dirty="0" smtClean="0"/>
              <a:t>Usuários Ondemand devem utilizar o protocolo </a:t>
            </a:r>
            <a:r>
              <a:rPr lang="pt-BR" sz="1600" b="1" i="1" dirty="0" smtClean="0"/>
              <a:t>https</a:t>
            </a:r>
            <a:r>
              <a:rPr lang="pt-BR" sz="1600" dirty="0" smtClean="0"/>
              <a:t> </a:t>
            </a:r>
            <a:endParaRPr lang="pt-BR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747281" y="2886734"/>
            <a:ext cx="2299292" cy="1331040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92D050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02 Excel – Configure a conexão com o CA PPM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194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1" y="2734962"/>
            <a:ext cx="8025025" cy="18981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466311"/>
          </a:xfrm>
        </p:spPr>
        <p:txBody>
          <a:bodyPr/>
          <a:lstStyle/>
          <a:p>
            <a:r>
              <a:rPr lang="pt-BR" sz="1600" dirty="0" smtClean="0"/>
              <a:t>Carregue as tabelas de apoio clicando no botão </a:t>
            </a:r>
            <a:r>
              <a:rPr lang="pt-BR" sz="1600" b="1" i="1" dirty="0" smtClean="0"/>
              <a:t>“OK”</a:t>
            </a:r>
            <a:endParaRPr lang="pt-BR" sz="1600" dirty="0" smtClean="0"/>
          </a:p>
          <a:p>
            <a:r>
              <a:rPr lang="pt-BR" sz="1600" dirty="0" smtClean="0"/>
              <a:t>A tabela de projetos mostrará todas as tarefas que foram configuradas no </a:t>
            </a:r>
            <a:r>
              <a:rPr lang="pt-BR" sz="1600" b="1" i="1" dirty="0" smtClean="0"/>
              <a:t>passo 01</a:t>
            </a:r>
            <a:endParaRPr lang="pt-BR" sz="1600" b="1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558801" y="2743200"/>
            <a:ext cx="4968788" cy="1889957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92D050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03 Excel – Carregue as tabelas de apoio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8309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00" y="3135380"/>
            <a:ext cx="8361269" cy="1929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0"/>
            <a:ext cx="8224982" cy="1866729"/>
          </a:xfrm>
        </p:spPr>
        <p:txBody>
          <a:bodyPr/>
          <a:lstStyle/>
          <a:p>
            <a:r>
              <a:rPr lang="pt-BR" sz="1600" dirty="0" smtClean="0"/>
              <a:t>Selecione a partir da lista um </a:t>
            </a:r>
            <a:r>
              <a:rPr lang="pt-BR" sz="1600" i="1" dirty="0" smtClean="0"/>
              <a:t>Projeto/Tarefa/Recurso</a:t>
            </a:r>
            <a:r>
              <a:rPr lang="pt-BR" sz="1600" dirty="0" smtClean="0"/>
              <a:t> que receberá a transação;</a:t>
            </a:r>
          </a:p>
          <a:p>
            <a:r>
              <a:rPr lang="pt-BR" sz="1600" dirty="0" smtClean="0"/>
              <a:t>Preencha demais campos </a:t>
            </a:r>
            <a:r>
              <a:rPr lang="pt-BR" sz="1100" dirty="0" smtClean="0"/>
              <a:t>(mesmos campos utilizados na entrada manual de transações)</a:t>
            </a:r>
          </a:p>
          <a:p>
            <a:r>
              <a:rPr lang="pt-BR" sz="1600" dirty="0" smtClean="0"/>
              <a:t>Selecione o botão validar para verificação inicial de conexão e Exportar para realizar a exportação para o CA PPM</a:t>
            </a:r>
            <a:endParaRPr lang="pt-BR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470299" y="3484249"/>
            <a:ext cx="8361269" cy="1231642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pt-BR" sz="1200" b="0" i="0" u="none" strike="noStrike" kern="0" cap="none" spc="0" normalizeH="0" baseline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92D050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04 Excel – Preencha os dados das transações e exporte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9736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379" y="2272825"/>
            <a:ext cx="4860323" cy="22728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75050" y="1268651"/>
            <a:ext cx="8224982" cy="1728262"/>
          </a:xfrm>
        </p:spPr>
        <p:txBody>
          <a:bodyPr/>
          <a:lstStyle/>
          <a:p>
            <a:r>
              <a:rPr lang="pt-BR" sz="1600" dirty="0" smtClean="0"/>
              <a:t>O resultado da execução poderá ser visto pela planilha </a:t>
            </a:r>
            <a:r>
              <a:rPr lang="pt-BR" sz="1600" b="1" i="1" dirty="0" smtClean="0"/>
              <a:t>XOG LOG</a:t>
            </a:r>
            <a:r>
              <a:rPr lang="pt-BR" sz="1600" i="1" dirty="0" smtClean="0"/>
              <a:t> </a:t>
            </a:r>
            <a:r>
              <a:rPr lang="pt-BR" sz="1600" dirty="0" smtClean="0"/>
              <a:t>e no CA PPM em</a:t>
            </a:r>
            <a:r>
              <a:rPr lang="pt-BR" sz="1600" i="1" dirty="0" smtClean="0"/>
              <a:t> “Transações Inválidas” os registros devem aparecer como “Nova Transação”</a:t>
            </a:r>
          </a:p>
          <a:p>
            <a:pPr marL="0" indent="0">
              <a:buNone/>
            </a:pPr>
            <a:endParaRPr lang="pt-BR" sz="1600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75050" y="314201"/>
            <a:ext cx="8369643" cy="862234"/>
            <a:chOff x="-5630" y="138483"/>
            <a:chExt cx="1987340" cy="1013020"/>
          </a:xfrm>
          <a:solidFill>
            <a:srgbClr val="92D050"/>
          </a:solidFill>
        </p:grpSpPr>
        <p:sp>
          <p:nvSpPr>
            <p:cNvPr id="14" name="Rounded Rectangle 13"/>
            <p:cNvSpPr/>
            <p:nvPr/>
          </p:nvSpPr>
          <p:spPr>
            <a:xfrm>
              <a:off x="-5630" y="138483"/>
              <a:ext cx="1987340" cy="1013020"/>
            </a:xfrm>
            <a:prstGeom prst="roundRect">
              <a:avLst>
                <a:gd name="adj" fmla="val 5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68" y="376449"/>
              <a:ext cx="1867700" cy="61237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75438" rIns="97790" bIns="0" numCol="1" spcCol="1270" anchor="t" anchorCtr="0">
              <a:noAutofit/>
            </a:bodyPr>
            <a:lstStyle/>
            <a:p>
              <a:pPr lvl="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200" dirty="0" smtClean="0"/>
                <a:t>04 Excel – Verifique o resultado da exportação</a:t>
              </a:r>
              <a:endParaRPr lang="pt-BR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800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_Corp_and_Event_Template_16x9_Sept_2014">
  <a:themeElements>
    <a:clrScheme name="CA Corp color palette 2014">
      <a:dk1>
        <a:srgbClr val="20343A"/>
      </a:dk1>
      <a:lt1>
        <a:srgbClr val="FFFFFF"/>
      </a:lt1>
      <a:dk2>
        <a:srgbClr val="58676D"/>
      </a:dk2>
      <a:lt2>
        <a:srgbClr val="D0D8D8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22475C"/>
      </a:hlink>
      <a:folHlink>
        <a:srgbClr val="3B225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chemeClr val="accent3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ED2242B4-7301-47D2-95C9-E885E5EC18D3}" vid="{D3D59C36-FE15-4CA1-96EB-87A858EE8681}"/>
    </a:ext>
  </a:extLst>
</a:theme>
</file>

<file path=ppt/theme/theme2.xml><?xml version="1.0" encoding="utf-8"?>
<a:theme xmlns:a="http://schemas.openxmlformats.org/drawingml/2006/main" name="CA_Event">
  <a:themeElements>
    <a:clrScheme name="CA Corp color palette 2014">
      <a:dk1>
        <a:srgbClr val="20343A"/>
      </a:dk1>
      <a:lt1>
        <a:srgbClr val="FFFFFF"/>
      </a:lt1>
      <a:dk2>
        <a:srgbClr val="58676D"/>
      </a:dk2>
      <a:lt2>
        <a:srgbClr val="D0D8D8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22475C"/>
      </a:hlink>
      <a:folHlink>
        <a:srgbClr val="3B225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chemeClr val="accent3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ED2242B4-7301-47D2-95C9-E885E5EC18D3}" vid="{BE3CA0B9-D906-4ACB-9DDC-50AD6E8C9B0D}"/>
    </a:ext>
  </a:extLst>
</a:theme>
</file>

<file path=ppt/theme/theme3.xml><?xml version="1.0" encoding="utf-8"?>
<a:theme xmlns:a="http://schemas.openxmlformats.org/drawingml/2006/main" name="Corp and Event Title">
  <a:themeElements>
    <a:clrScheme name="CA Event color palette 2014">
      <a:dk1>
        <a:srgbClr val="FFFFFF"/>
      </a:dk1>
      <a:lt1>
        <a:srgbClr val="FFFFFF"/>
      </a:lt1>
      <a:dk2>
        <a:srgbClr val="19272C"/>
      </a:dk2>
      <a:lt2>
        <a:srgbClr val="22343A"/>
      </a:lt2>
      <a:accent1>
        <a:srgbClr val="53BBD4"/>
      </a:accent1>
      <a:accent2>
        <a:srgbClr val="D0D8D8"/>
      </a:accent2>
      <a:accent3>
        <a:srgbClr val="57C1B4"/>
      </a:accent3>
      <a:accent4>
        <a:srgbClr val="FFC91C"/>
      </a:accent4>
      <a:accent5>
        <a:srgbClr val="BD66A9"/>
      </a:accent5>
      <a:accent6>
        <a:srgbClr val="58676D"/>
      </a:accent6>
      <a:hlink>
        <a:srgbClr val="D0D8D8"/>
      </a:hlink>
      <a:folHlink>
        <a:srgbClr val="D0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D2242B4-7301-47D2-95C9-E885E5EC18D3}" vid="{3C5F565F-2F6A-4F72-94EF-8B229249B194}"/>
    </a:ext>
  </a:extLst>
</a:theme>
</file>

<file path=ppt/theme/theme4.xml><?xml version="1.0" encoding="utf-8"?>
<a:theme xmlns:a="http://schemas.openxmlformats.org/drawingml/2006/main" name="Corp and Event Closing">
  <a:themeElements>
    <a:clrScheme name="CA Event color palette 2014">
      <a:dk1>
        <a:srgbClr val="FFFFFF"/>
      </a:dk1>
      <a:lt1>
        <a:srgbClr val="FFFFFF"/>
      </a:lt1>
      <a:dk2>
        <a:srgbClr val="19272C"/>
      </a:dk2>
      <a:lt2>
        <a:srgbClr val="22343A"/>
      </a:lt2>
      <a:accent1>
        <a:srgbClr val="53BBD4"/>
      </a:accent1>
      <a:accent2>
        <a:srgbClr val="D0D8D8"/>
      </a:accent2>
      <a:accent3>
        <a:srgbClr val="57C1B4"/>
      </a:accent3>
      <a:accent4>
        <a:srgbClr val="FFC91C"/>
      </a:accent4>
      <a:accent5>
        <a:srgbClr val="BD66A9"/>
      </a:accent5>
      <a:accent6>
        <a:srgbClr val="58676D"/>
      </a:accent6>
      <a:hlink>
        <a:srgbClr val="D0D8D8"/>
      </a:hlink>
      <a:folHlink>
        <a:srgbClr val="D0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tx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ED2242B4-7301-47D2-95C9-E885E5EC18D3}" vid="{178BB21B-D015-4994-9AF6-0CDB195A6F33}"/>
    </a:ext>
  </a:extLst>
</a:theme>
</file>

<file path=ppt/theme/theme5.xml><?xml version="1.0" encoding="utf-8"?>
<a:theme xmlns:a="http://schemas.openxmlformats.org/drawingml/2006/main" name="Corp and Event Divider">
  <a:themeElements>
    <a:clrScheme name="CA Event color palette 2014">
      <a:dk1>
        <a:srgbClr val="FFFFFF"/>
      </a:dk1>
      <a:lt1>
        <a:srgbClr val="FFFFFF"/>
      </a:lt1>
      <a:dk2>
        <a:srgbClr val="19272C"/>
      </a:dk2>
      <a:lt2>
        <a:srgbClr val="22343A"/>
      </a:lt2>
      <a:accent1>
        <a:srgbClr val="53BBD4"/>
      </a:accent1>
      <a:accent2>
        <a:srgbClr val="D0D8D8"/>
      </a:accent2>
      <a:accent3>
        <a:srgbClr val="57C1B4"/>
      </a:accent3>
      <a:accent4>
        <a:srgbClr val="FFC91C"/>
      </a:accent4>
      <a:accent5>
        <a:srgbClr val="BD66A9"/>
      </a:accent5>
      <a:accent6>
        <a:srgbClr val="58676D"/>
      </a:accent6>
      <a:hlink>
        <a:srgbClr val="D0D8D8"/>
      </a:hlink>
      <a:folHlink>
        <a:srgbClr val="D0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tx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ED2242B4-7301-47D2-95C9-E885E5EC18D3}" vid="{0AEFFBB8-A57E-4674-B9BE-ED1D16F31A54}"/>
    </a:ext>
  </a:extLst>
</a:theme>
</file>

<file path=ppt/theme/theme6.xml><?xml version="1.0" encoding="utf-8"?>
<a:theme xmlns:a="http://schemas.openxmlformats.org/drawingml/2006/main" name="Corp Divider">
  <a:themeElements>
    <a:clrScheme name="CA Event color palette 2014">
      <a:dk1>
        <a:srgbClr val="FFFFFF"/>
      </a:dk1>
      <a:lt1>
        <a:srgbClr val="FFFFFF"/>
      </a:lt1>
      <a:dk2>
        <a:srgbClr val="19272C"/>
      </a:dk2>
      <a:lt2>
        <a:srgbClr val="22343A"/>
      </a:lt2>
      <a:accent1>
        <a:srgbClr val="53BBD4"/>
      </a:accent1>
      <a:accent2>
        <a:srgbClr val="D0D8D8"/>
      </a:accent2>
      <a:accent3>
        <a:srgbClr val="57C1B4"/>
      </a:accent3>
      <a:accent4>
        <a:srgbClr val="FFC91C"/>
      </a:accent4>
      <a:accent5>
        <a:srgbClr val="BD66A9"/>
      </a:accent5>
      <a:accent6>
        <a:srgbClr val="58676D"/>
      </a:accent6>
      <a:hlink>
        <a:srgbClr val="D0D8D8"/>
      </a:hlink>
      <a:folHlink>
        <a:srgbClr val="D0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tx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ED2242B4-7301-47D2-95C9-E885E5EC18D3}" vid="{F9A36EC8-2A95-4875-9D8B-6FA8DFE3A473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Format xmlns="c79cb172-bdab-4410-8562-37ad06827d1a">Office Templates</Format>
    <Template_x0020_Type xmlns="c79cb172-bdab-4410-8562-37ad06827d1a">PowerPoint</Template_x0020_Type>
    <RecordType_CA xmlns="c79cb172-bdab-4410-8562-37ad06827d1a">Secondary</RecordType_CA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B601A453E4224F8E20EBC36F81B0A2" ma:contentTypeVersion="3" ma:contentTypeDescription="Create a new document." ma:contentTypeScope="" ma:versionID="594eb249c915b1abba173f6a54ccc09f">
  <xsd:schema xmlns:xsd="http://www.w3.org/2001/XMLSchema" xmlns:p="http://schemas.microsoft.com/office/2006/metadata/properties" xmlns:ns1="http://schemas.microsoft.com/sharepoint/v3" xmlns:ns2="c79cb172-bdab-4410-8562-37ad06827d1a" targetNamespace="http://schemas.microsoft.com/office/2006/metadata/properties" ma:root="true" ma:fieldsID="b6b58a223fb9c7969e22f6607c3a8714" ns1:_="" ns2:_="">
    <xsd:import namespace="http://schemas.microsoft.com/sharepoint/v3"/>
    <xsd:import namespace="c79cb172-bdab-4410-8562-37ad06827d1a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Format"/>
                <xsd:element ref="ns2:Template_x0020_Type" minOccurs="0"/>
                <xsd:element ref="ns2:RecordType_CA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:xsd="http://www.w3.org/2001/XMLSchema" xmlns:dms="http://schemas.microsoft.com/office/2006/documentManagement/types" targetNamespace="c79cb172-bdab-4410-8562-37ad06827d1a" elementFormDefault="qualified">
    <xsd:import namespace="http://schemas.microsoft.com/office/2006/documentManagement/types"/>
    <xsd:element name="Format" ma:index="10" ma:displayName="Category" ma:format="Dropdown" ma:internalName="Format">
      <xsd:simpleType>
        <xsd:restriction base="dms:Choice">
          <xsd:enumeration value="Office Templates"/>
          <xsd:enumeration value="Fonts"/>
          <xsd:enumeration value="e-Templates"/>
          <xsd:enumeration value="Guidelines"/>
          <xsd:enumeration value="Holiday Cards"/>
          <xsd:enumeration value="Presentations"/>
          <xsd:enumeration value="Stationery"/>
          <xsd:enumeration value="Outlook"/>
          <xsd:enumeration value="Collateral"/>
          <xsd:enumeration value="Employee Communications"/>
          <xsd:enumeration value="DVD &amp; CD Labels"/>
          <xsd:enumeration value="Reports"/>
          <xsd:enumeration value="Assets"/>
        </xsd:restriction>
      </xsd:simpleType>
    </xsd:element>
    <xsd:element name="Template_x0020_Type" ma:index="11" nillable="true" ma:displayName="Template Type" ma:format="Dropdown" ma:internalName="Template_x0020_Type">
      <xsd:simpleType>
        <xsd:restriction base="dms:Choice">
          <xsd:enumeration value="Word"/>
          <xsd:enumeration value="PowerPoint"/>
          <xsd:enumeration value="Email"/>
        </xsd:restriction>
      </xsd:simpleType>
    </xsd:element>
    <xsd:element name="RecordType_CA" ma:index="12" ma:displayName="Record Type" ma:default="Secondary" ma:description="Please select the record type of the content. If you have any questions on the meanings, reference the following: http://qms.ca.com/document.asp?ID=5761" ma:internalName="RecordType_CA" ma:readOnly="false">
      <xsd:simpleType>
        <xsd:restriction base="dms:Choice">
          <xsd:enumeration value="Secondary"/>
          <xsd:enumeration value="Primary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90B3489D-5912-4CD1-9226-8433DFA24810}">
  <ds:schemaRefs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c79cb172-bdab-4410-8562-37ad06827d1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6B37E0C-3142-43B1-84CF-C477273B2B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E436F0-F0E1-4A29-9A71-BB121B13D8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c79cb172-bdab-4410-8562-37ad06827d1a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CA_Corp_and_Event_Template_16x9</Template>
  <TotalTime>4430</TotalTime>
  <Words>656</Words>
  <Application>Microsoft Office PowerPoint</Application>
  <PresentationFormat>On-screen Show (16:9)</PresentationFormat>
  <Paragraphs>76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 Unicode MS</vt:lpstr>
      <vt:lpstr>Arial</vt:lpstr>
      <vt:lpstr>Calibri</vt:lpstr>
      <vt:lpstr>Wingdings</vt:lpstr>
      <vt:lpstr>CA_Corp_and_Event_Template_16x9_Sept_2014</vt:lpstr>
      <vt:lpstr>CA_Event</vt:lpstr>
      <vt:lpstr>Corp and Event Title</vt:lpstr>
      <vt:lpstr>Corp and Event Closing</vt:lpstr>
      <vt:lpstr>Corp and Event Divider</vt:lpstr>
      <vt:lpstr>Corp Divider</vt:lpstr>
      <vt:lpstr>CA PPM Importação de Transações Financeiras  Utilizando Excel + Webservices (XOG) </vt:lpstr>
      <vt:lpstr>O que é?</vt:lpstr>
      <vt:lpstr>O que NÃO é?</vt:lpstr>
      <vt:lpstr>Como funciona?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Parametrização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 PPM Assessment</dc:title>
  <dc:creator>Assis, Alexandre</dc:creator>
  <cp:lastModifiedBy>Miada, Eduardo</cp:lastModifiedBy>
  <cp:revision>154</cp:revision>
  <dcterms:created xsi:type="dcterms:W3CDTF">2015-07-11T20:40:23Z</dcterms:created>
  <dcterms:modified xsi:type="dcterms:W3CDTF">2015-09-02T17:21:57Z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0x010100EEB601A453E4224F8E20EBC36F81B0A2</vt:lpwstr>
  </property>
  <property fmtid="{D5CDD505-2E9C-101B-9397-08002B2CF9AE}" pid="3" name="Order">
    <vt:r8>33900</vt:r8>
  </property>
</Properties>
</file>